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83" r:id="rId4"/>
    <p:sldId id="807" r:id="rId5"/>
    <p:sldId id="808" r:id="rId6"/>
    <p:sldId id="681" r:id="rId7"/>
    <p:sldId id="823" r:id="rId8"/>
    <p:sldId id="780" r:id="rId9"/>
    <p:sldId id="826" r:id="rId10"/>
    <p:sldId id="809" r:id="rId11"/>
    <p:sldId id="825" r:id="rId12"/>
    <p:sldId id="810" r:id="rId13"/>
    <p:sldId id="682" r:id="rId14"/>
    <p:sldId id="822" r:id="rId15"/>
    <p:sldId id="812" r:id="rId16"/>
    <p:sldId id="811" r:id="rId17"/>
    <p:sldId id="798" r:id="rId18"/>
    <p:sldId id="797" r:id="rId19"/>
    <p:sldId id="799" r:id="rId20"/>
    <p:sldId id="815" r:id="rId21"/>
    <p:sldId id="824" r:id="rId22"/>
    <p:sldId id="680" r:id="rId23"/>
    <p:sldId id="813" r:id="rId24"/>
    <p:sldId id="660" r:id="rId25"/>
    <p:sldId id="821" r:id="rId26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3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00F"/>
    <a:srgbClr val="4A66AC"/>
    <a:srgbClr val="417B85"/>
    <a:srgbClr val="629DD1"/>
    <a:srgbClr val="00B050"/>
    <a:srgbClr val="FFC000"/>
    <a:srgbClr val="0E58C4"/>
    <a:srgbClr val="1A849E"/>
    <a:srgbClr val="C495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311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582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582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C9BCB78C-B052-4AB1-A95D-C9956C74B885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86365"/>
            <a:ext cx="2929837" cy="49582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386365"/>
            <a:ext cx="2929837" cy="49582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6AEB7443-BCDA-40E7-9904-38C89F2B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9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582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582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C00CAE1-5238-4BEB-9269-ADC13B39FF43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2"/>
            <a:ext cx="5408930" cy="389111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5"/>
            <a:ext cx="2929837" cy="49582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5"/>
            <a:ext cx="2929837" cy="49582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C653225-33FD-4E89-9281-AD4E6F9F0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53225-33FD-4E89-9281-AD4E6F9F06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5" y="1897625"/>
            <a:ext cx="6553200" cy="1582994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7275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26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ллюстрация 1,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214532" y="2378471"/>
            <a:ext cx="535040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</a:t>
            </a:r>
            <a:br>
              <a:rPr lang="ru-RU" dirty="0"/>
            </a:br>
            <a:r>
              <a:rPr lang="ru-RU" dirty="0"/>
              <a:t>или фотографию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567267" y="2378471"/>
            <a:ext cx="542713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</a:t>
            </a:r>
            <a:br>
              <a:rPr lang="ru-RU" dirty="0"/>
            </a:br>
            <a:r>
              <a:rPr lang="ru-RU" dirty="0"/>
              <a:t>или фотографию</a:t>
            </a:r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4 показателя, 4 блока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123</a:t>
            </a:r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456</a:t>
            </a:r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789</a:t>
            </a:r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1023</a:t>
            </a:r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аблиц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Любая пояснительная или дополнительная информация 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диаграммы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1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Любая пояснительная или дополнительная информация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21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62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61F-508D-4461-A0F2-BC27F4B0B1F6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3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6" cy="1278193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5239" y="3618271"/>
            <a:ext cx="7039896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910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51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7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1,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67" y="2328863"/>
            <a:ext cx="4749268" cy="3267604"/>
          </a:xfr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Акцент (цитата,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доп</a:t>
            </a:r>
            <a:r>
              <a:rPr lang="ru-RU" dirty="0"/>
              <a:t> информация)</a:t>
            </a:r>
            <a:r>
              <a:rPr lang="en-US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28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832600" y="1150939"/>
            <a:ext cx="4844565" cy="5156728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или фотографию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1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1058333" y="2378471"/>
            <a:ext cx="10092268" cy="3937662"/>
          </a:xfr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или фотографию</a:t>
            </a:r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0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1E90-F862-42C7-A808-6B766560899B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6D03-2ED4-4316-A261-F7530402B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1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4" r:id="rId3"/>
    <p:sldLayoutId id="2147483655" r:id="rId4"/>
    <p:sldLayoutId id="2147483664" r:id="rId5"/>
    <p:sldLayoutId id="2147483662" r:id="rId6"/>
    <p:sldLayoutId id="2147483668" r:id="rId7"/>
    <p:sldLayoutId id="2147483667" r:id="rId8"/>
    <p:sldLayoutId id="2147483666" r:id="rId9"/>
    <p:sldLayoutId id="2147483665" r:id="rId10"/>
    <p:sldLayoutId id="2147483663" r:id="rId11"/>
    <p:sldLayoutId id="2147483670" r:id="rId12"/>
    <p:sldLayoutId id="2147483671" r:id="rId13"/>
    <p:sldLayoutId id="2147483672" r:id="rId14"/>
    <p:sldLayoutId id="2147483669" r:id="rId15"/>
    <p:sldLayoutId id="2147483660" r:id="rId16"/>
    <p:sldLayoutId id="214748367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mc.vega-int.ru/uploads/docs/2023/20230804_prikaz1493_strukturasajta.pdf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companies/netologyru/articles/341364/" TargetMode="External"/><Relationship Id="rId2" Type="http://schemas.openxmlformats.org/officeDocument/2006/relationships/hyperlink" Target="https://www.uprock.ru/articles/20-idey-effektivnoy-vizualizacii-dannyh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Самообследование ОО: </a:t>
            </a:r>
            <a:br>
              <a:rPr lang="ru-RU" dirty="0"/>
            </a:br>
            <a:r>
              <a:rPr lang="ru-RU" dirty="0"/>
              <a:t>подходы к оценке и анализу качества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Толкачева В.А. Заместитель директора по организационной </a:t>
            </a:r>
            <a:r>
              <a:rPr lang="ru-RU" dirty="0" smtClean="0"/>
              <a:t>работе </a:t>
            </a:r>
            <a:r>
              <a:rPr lang="ru-RU" dirty="0" err="1" smtClean="0"/>
              <a:t>СПбЦОКОиИТ</a:t>
            </a:r>
            <a:endParaRPr lang="ru-RU" dirty="0"/>
          </a:p>
          <a:p>
            <a:r>
              <a:rPr lang="ru-RU" dirty="0" smtClean="0"/>
              <a:t> Жилина Т.Е. ИМЦ Василеостровский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2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17" y="351959"/>
            <a:ext cx="4087880" cy="7761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Пример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84"/>
          <a:stretch/>
        </p:blipFill>
        <p:spPr>
          <a:xfrm>
            <a:off x="5376056" y="213360"/>
            <a:ext cx="5426828" cy="650811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3830" y="1372094"/>
            <a:ext cx="396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Сравнительный показатель </a:t>
            </a:r>
            <a:r>
              <a:rPr lang="ru-RU" sz="2400" dirty="0" err="1"/>
              <a:t>обученности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1094" y="3282604"/>
            <a:ext cx="4467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Главная цель визуализации </a:t>
            </a:r>
            <a:r>
              <a:rPr lang="ru-RU" sz="2400" dirty="0"/>
              <a:t>— упростить и ускорить восприятие информации. Выбранный формат и тип графика должны этому способствовать, а не мешать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35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622425"/>
            <a:ext cx="4127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5B7E"/>
                </a:solidFill>
              </a:rPr>
              <a:t>Памятка для визуализации отчета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432" y="271125"/>
            <a:ext cx="4539768" cy="63110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54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Объем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003300"/>
            <a:ext cx="11379200" cy="5626100"/>
          </a:xfrm>
        </p:spPr>
        <p:txBody>
          <a:bodyPr>
            <a:normAutofit/>
          </a:bodyPr>
          <a:lstStyle/>
          <a:p>
            <a:r>
              <a:rPr lang="ru-RU" b="1" i="1" dirty="0"/>
              <a:t>Отчет о результатах самообследования за 2023:</a:t>
            </a:r>
          </a:p>
          <a:p>
            <a:pPr lvl="1"/>
            <a:r>
              <a:rPr lang="ru-RU" dirty="0"/>
              <a:t>Минимум - 20 страниц</a:t>
            </a:r>
          </a:p>
          <a:p>
            <a:pPr lvl="1"/>
            <a:r>
              <a:rPr lang="ru-RU" dirty="0"/>
              <a:t>Менее 30 страниц – 4 ОО</a:t>
            </a:r>
          </a:p>
          <a:p>
            <a:pPr lvl="2"/>
            <a:r>
              <a:rPr lang="ru-RU" dirty="0"/>
              <a:t>Отчеты с объемом менее 30 страниц набрали от 1 до 4 баллов в мониторинге</a:t>
            </a:r>
          </a:p>
          <a:p>
            <a:pPr lvl="1"/>
            <a:r>
              <a:rPr lang="ru-RU" dirty="0"/>
              <a:t>Максимум - 340 страниц</a:t>
            </a:r>
          </a:p>
          <a:p>
            <a:pPr lvl="1"/>
            <a:r>
              <a:rPr lang="ru-RU" dirty="0"/>
              <a:t>Более 100 страниц – 24 ОО (в основном, за счет приложений)</a:t>
            </a:r>
          </a:p>
          <a:p>
            <a:pPr lvl="2"/>
            <a:r>
              <a:rPr lang="ru-RU" dirty="0"/>
              <a:t>Отчеты с объемом более 100 страниц набрали в среднем 5 баллов в мониторинге</a:t>
            </a:r>
          </a:p>
          <a:p>
            <a:pPr marL="914400" lvl="2" indent="0">
              <a:buNone/>
            </a:pPr>
            <a:endParaRPr lang="ru-RU" dirty="0"/>
          </a:p>
          <a:p>
            <a:r>
              <a:rPr lang="ru-RU" b="1" i="1" dirty="0"/>
              <a:t>Раздел ВСОКО:</a:t>
            </a:r>
          </a:p>
          <a:p>
            <a:pPr lvl="1"/>
            <a:r>
              <a:rPr lang="ru-RU" dirty="0"/>
              <a:t>Отсутствует – 3 </a:t>
            </a:r>
            <a:r>
              <a:rPr lang="ru-RU" dirty="0" smtClean="0"/>
              <a:t>ОО (ОДНА ИЗ НИХ В НАШЕМ РАЙОНЕ)</a:t>
            </a:r>
            <a:endParaRPr lang="ru-RU" dirty="0"/>
          </a:p>
          <a:p>
            <a:pPr lvl="1"/>
            <a:r>
              <a:rPr lang="ru-RU" dirty="0"/>
              <a:t>Максимум – 26 страниц</a:t>
            </a:r>
          </a:p>
          <a:p>
            <a:pPr lvl="1"/>
            <a:r>
              <a:rPr lang="ru-RU" dirty="0"/>
              <a:t>Более 10 страниц – 4 ОО</a:t>
            </a:r>
          </a:p>
          <a:p>
            <a:pPr lvl="1"/>
            <a:r>
              <a:rPr lang="ru-RU" dirty="0"/>
              <a:t>В среднем – 3,6 страницы</a:t>
            </a:r>
          </a:p>
          <a:p>
            <a:pPr lvl="1"/>
            <a:r>
              <a:rPr lang="ru-RU" dirty="0"/>
              <a:t>Чаще всего – 2-3 страницы (36 ОО)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1AFC54-25A0-E296-AE9A-0675664E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F2BB16-C929-DC17-5350-34E800EF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4" y="142947"/>
            <a:ext cx="10515600" cy="8429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5B7E"/>
                </a:solidFill>
              </a:rPr>
              <a:t>Самообследование</a:t>
            </a:r>
            <a:r>
              <a:rPr lang="ru-RU" sz="3600" b="1" dirty="0" smtClean="0">
                <a:solidFill>
                  <a:srgbClr val="005B7E"/>
                </a:solidFill>
              </a:rPr>
              <a:t>: структура</a:t>
            </a:r>
            <a:endParaRPr lang="ru-RU" sz="3600" b="1" dirty="0">
              <a:solidFill>
                <a:srgbClr val="005B7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A2D433-42FF-F683-E772-1B0F1C1B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861238"/>
            <a:ext cx="11621386" cy="531572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В процессе самообследования проводится оценка (п. 6 №462):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образовательной деятельности,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системы управления организации,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содержания и качества подготовки обучающихся,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организации учебного процесса,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востребованности выпускников,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качества кадрового обеспечения,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учебно-методического обеспечения,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библиотечно-информационного обеспечения,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материально-технической базы,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функционирования ВСОКО, </a:t>
            </a:r>
          </a:p>
          <a:p>
            <a:pPr marL="457200" lvl="1" indent="0" algn="just">
              <a:lnSpc>
                <a:spcPct val="110000"/>
              </a:lnSpc>
              <a:spcBef>
                <a:spcPts val="700"/>
              </a:spcBef>
              <a:buNone/>
              <a:tabLst>
                <a:tab pos="270510" algn="l"/>
              </a:tabLst>
            </a:pPr>
            <a:r>
              <a:rPr lang="ru-RU" sz="11200" dirty="0"/>
              <a:t>- а также анализ показателей деятельности ОО.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10E1F4-E12D-B2E5-B36F-F8A319CC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04" y="1753385"/>
            <a:ext cx="3324596" cy="75115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Чек-лист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11" t="14265" r="25489" b="22556"/>
          <a:stretch/>
        </p:blipFill>
        <p:spPr>
          <a:xfrm>
            <a:off x="4104904" y="192119"/>
            <a:ext cx="5661396" cy="634679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Раздел «Функционирование ВСОКО</a:t>
            </a:r>
            <a:r>
              <a:rPr lang="ru-RU" sz="3600" b="1" dirty="0" smtClean="0">
                <a:solidFill>
                  <a:srgbClr val="005B7E"/>
                </a:solidFill>
              </a:rPr>
              <a:t>». </a:t>
            </a:r>
            <a:endParaRPr lang="ru-RU" sz="3600" b="1" dirty="0">
              <a:solidFill>
                <a:srgbClr val="005B7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Что может быть представлено в данном разделе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1"/>
            <a:ext cx="10515600" cy="1092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Раздел «Функционирование ВСОКО»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537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/>
              <a:t>Рейтинг тем 2023 года:</a:t>
            </a:r>
          </a:p>
          <a:p>
            <a:r>
              <a:rPr lang="ru-RU" sz="2400" dirty="0"/>
              <a:t>Общее описание ВСОКО ОО (из Положения) - 84%</a:t>
            </a:r>
          </a:p>
          <a:p>
            <a:r>
              <a:rPr lang="ru-RU" sz="2400" dirty="0"/>
              <a:t>Документы, регулирующие ВСОКО – 56%</a:t>
            </a:r>
          </a:p>
          <a:p>
            <a:r>
              <a:rPr lang="ru-RU" sz="2400" dirty="0"/>
              <a:t>Цели, задачи, области оценивания (из Положения) – 51%</a:t>
            </a:r>
          </a:p>
          <a:p>
            <a:r>
              <a:rPr lang="ru-RU" sz="2400" dirty="0"/>
              <a:t>Выводы, рекомендации – 44%</a:t>
            </a:r>
          </a:p>
          <a:p>
            <a:r>
              <a:rPr lang="ru-RU" sz="2400" dirty="0"/>
              <a:t>Управленческие решения – 24%</a:t>
            </a:r>
          </a:p>
          <a:p>
            <a:r>
              <a:rPr lang="ru-RU" sz="2400" dirty="0"/>
              <a:t>Результаты анкетирования по удовлетворенности – 24%</a:t>
            </a:r>
          </a:p>
          <a:p>
            <a:r>
              <a:rPr lang="ru-RU" sz="2400" dirty="0"/>
              <a:t>Инструменты ВСОКО – 22%</a:t>
            </a:r>
          </a:p>
          <a:p>
            <a:r>
              <a:rPr lang="ru-RU" sz="2400" dirty="0"/>
              <a:t>Результаты ВПР – 20%</a:t>
            </a:r>
          </a:p>
          <a:p>
            <a:r>
              <a:rPr lang="ru-RU" sz="2400" dirty="0"/>
              <a:t>Результаты ВШК – 20%</a:t>
            </a:r>
          </a:p>
          <a:p>
            <a:r>
              <a:rPr lang="ru-RU" sz="2400" dirty="0"/>
              <a:t>Выявленные проблемы – 4%</a:t>
            </a:r>
          </a:p>
          <a:p>
            <a:r>
              <a:rPr lang="ru-RU" sz="2400" dirty="0"/>
              <a:t>Связь с программой развития – 4%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Примерное содержание подраздела «Функционирование ВСОКО»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Нормативное обеспечение</a:t>
            </a:r>
          </a:p>
          <a:p>
            <a:pPr lvl="1"/>
            <a:r>
              <a:rPr lang="ru-RU" dirty="0"/>
              <a:t>перечень документов, которые сопровождают реализацию ВСОКО;</a:t>
            </a:r>
          </a:p>
          <a:p>
            <a:pPr lvl="1"/>
            <a:r>
              <a:rPr lang="ru-RU" dirty="0"/>
              <a:t>изменения в ЛНА ОО (при наличии);</a:t>
            </a:r>
          </a:p>
          <a:p>
            <a:pPr lvl="1"/>
            <a:r>
              <a:rPr lang="ru-RU" dirty="0"/>
              <a:t>новое в документах (новые и/или измененные формы, шаблоны, оценочные мероприятия)</a:t>
            </a:r>
          </a:p>
          <a:p>
            <a:pPr lvl="1"/>
            <a:r>
              <a:rPr lang="ru-RU" dirty="0"/>
              <a:t>результаты аудита ЛНА.</a:t>
            </a:r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639" y="1810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Примерное содержание подраздела «Функционирование ВСОКО»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948" y="1457490"/>
            <a:ext cx="10515600" cy="2105107"/>
          </a:xfrm>
        </p:spPr>
        <p:txBody>
          <a:bodyPr>
            <a:normAutofit/>
          </a:bodyPr>
          <a:lstStyle/>
          <a:p>
            <a:pPr lvl="1"/>
            <a:endParaRPr lang="ru-RU" dirty="0"/>
          </a:p>
          <a:p>
            <a:r>
              <a:rPr lang="ru-RU" sz="2400" dirty="0"/>
              <a:t>Перечень оценочных / мониторинговых процедур</a:t>
            </a:r>
          </a:p>
          <a:p>
            <a:pPr lvl="1"/>
            <a:r>
              <a:rPr lang="ru-RU" sz="2000" dirty="0"/>
              <a:t>График оценочных процедур;</a:t>
            </a:r>
          </a:p>
          <a:p>
            <a:pPr lvl="1"/>
            <a:r>
              <a:rPr lang="ru-RU" sz="2000" dirty="0"/>
              <a:t>План реализации ВСОКО;</a:t>
            </a:r>
          </a:p>
          <a:p>
            <a:pPr lvl="1"/>
            <a:r>
              <a:rPr lang="ru-RU" sz="2000" dirty="0"/>
              <a:t>Перечень мероприятий по оценке качества образования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53920"/>
              </p:ext>
            </p:extLst>
          </p:nvPr>
        </p:nvGraphicFramePr>
        <p:xfrm>
          <a:off x="344383" y="3736071"/>
          <a:ext cx="11584380" cy="268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6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Объект мониторинга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Показатели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Источник (инструментарий, метод) сбора</a:t>
                      </a:r>
                      <a:r>
                        <a:rPr lang="ru-RU" baseline="0" dirty="0"/>
                        <a:t> данных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Планируемые результаты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Метапредметные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% выполнения проекта </a:t>
                      </a:r>
                    </a:p>
                    <a:p>
                      <a:pPr algn="ctr"/>
                      <a:r>
                        <a:rPr lang="ru-RU" dirty="0"/>
                        <a:t>% защитившихся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Проект</a:t>
                      </a:r>
                      <a:r>
                        <a:rPr lang="ru-RU" baseline="0" dirty="0"/>
                        <a:t> (текст)</a:t>
                      </a:r>
                    </a:p>
                    <a:p>
                      <a:pPr algn="ctr"/>
                      <a:r>
                        <a:rPr lang="ru-RU" baseline="0" dirty="0"/>
                        <a:t>Протокол защиты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Примерное содержание подраздела «Функционирование ВСОКО»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Мониторинг объективности</a:t>
            </a:r>
          </a:p>
          <a:p>
            <a:r>
              <a:rPr lang="ru-RU" sz="2400" dirty="0"/>
              <a:t>Удовлетворенность качеством образования</a:t>
            </a:r>
          </a:p>
          <a:p>
            <a:pPr lvl="1"/>
            <a:r>
              <a:rPr lang="ru-RU" sz="2000" dirty="0"/>
              <a:t>Анкетирование (педагогов, администрации, обучающихся, родителей)</a:t>
            </a:r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Содержание: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Итоги мониторинга отчетов о результатах самообследования за 2024 год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Подготовка к проведению самообследования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Структура отчета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Содержание </a:t>
            </a:r>
            <a:r>
              <a:rPr lang="ru-RU" sz="2400" dirty="0" smtClean="0">
                <a:solidFill>
                  <a:schemeClr val="tx1"/>
                </a:solidFill>
              </a:rPr>
              <a:t>раздела </a:t>
            </a:r>
            <a:r>
              <a:rPr lang="ru-RU" sz="2400" dirty="0">
                <a:solidFill>
                  <a:schemeClr val="tx1"/>
                </a:solidFill>
              </a:rPr>
              <a:t>«Функционирование ВСОКО»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Образовательные новеллы 2024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Оформление результатов самообследования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989F0F-A647-C30A-5A37-72624271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0C2F9-4170-58E9-1122-989A9DC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3" y="1765300"/>
            <a:ext cx="3972367" cy="100699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Что </a:t>
            </a:r>
            <a:r>
              <a:rPr lang="ru-RU" sz="3600" b="1" dirty="0" smtClean="0">
                <a:solidFill>
                  <a:srgbClr val="005B7E"/>
                </a:solidFill>
              </a:rPr>
              <a:t>нового </a:t>
            </a:r>
            <a:r>
              <a:rPr lang="ru-RU" sz="3600" b="1" dirty="0">
                <a:solidFill>
                  <a:srgbClr val="005B7E"/>
                </a:solidFill>
              </a:rPr>
              <a:t>было в 2024 году</a:t>
            </a:r>
            <a:r>
              <a:rPr lang="ru-RU" sz="3600" b="1" dirty="0" smtClean="0">
                <a:solidFill>
                  <a:srgbClr val="005B7E"/>
                </a:solidFill>
              </a:rPr>
              <a:t>? Имеет смысл отразить в отчете.</a:t>
            </a:r>
            <a:endParaRPr lang="ru-RU" sz="3600" b="1" dirty="0">
              <a:solidFill>
                <a:srgbClr val="005B7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68EABC-16D4-C0CF-6BE3-312BAC8A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0" y="531812"/>
            <a:ext cx="7937500" cy="5975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Переход на ФОП</a:t>
            </a:r>
          </a:p>
          <a:p>
            <a:pPr marL="0" indent="0">
              <a:buNone/>
            </a:pPr>
            <a:r>
              <a:rPr lang="ru-RU" sz="2400" dirty="0"/>
              <a:t>ОБЗР, Труд (технология), Литература,  ФК, География</a:t>
            </a:r>
          </a:p>
          <a:p>
            <a:pPr marL="0" indent="0">
              <a:buNone/>
            </a:pPr>
            <a:r>
              <a:rPr lang="ru-RU" sz="2400" dirty="0"/>
              <a:t>Год семьи</a:t>
            </a:r>
          </a:p>
          <a:p>
            <a:pPr marL="0" indent="0">
              <a:buNone/>
            </a:pPr>
            <a:r>
              <a:rPr lang="ru-RU" sz="2400" dirty="0" err="1"/>
              <a:t>Семьеведение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Мероприятия по оценке качества образования</a:t>
            </a:r>
          </a:p>
          <a:p>
            <a:pPr marL="0" indent="0">
              <a:buNone/>
            </a:pPr>
            <a:r>
              <a:rPr lang="ru-RU" sz="2400" dirty="0"/>
              <a:t>ГИА</a:t>
            </a:r>
          </a:p>
          <a:p>
            <a:pPr marL="0" indent="0">
              <a:buNone/>
            </a:pPr>
            <a:r>
              <a:rPr lang="ru-RU" sz="2400" dirty="0"/>
              <a:t>Запрет телефонов + дисциплина</a:t>
            </a:r>
          </a:p>
          <a:p>
            <a:pPr marL="0" indent="0">
              <a:buNone/>
            </a:pPr>
            <a:r>
              <a:rPr lang="ru-RU" sz="2400" dirty="0" smtClean="0"/>
              <a:t>Медаль </a:t>
            </a:r>
            <a:r>
              <a:rPr lang="ru-RU" sz="2400" dirty="0"/>
              <a:t>«За особые успехи в учении» II степени</a:t>
            </a:r>
          </a:p>
          <a:p>
            <a:pPr marL="0" indent="0">
              <a:buNone/>
            </a:pPr>
            <a:r>
              <a:rPr lang="ru-RU" sz="2400" dirty="0"/>
              <a:t>Переход на отечественное ПО</a:t>
            </a:r>
          </a:p>
          <a:p>
            <a:pPr marL="0" indent="0">
              <a:buNone/>
            </a:pPr>
            <a:r>
              <a:rPr lang="ru-RU" sz="2400" dirty="0"/>
              <a:t>ЭОР + ЭО и ДОТ</a:t>
            </a:r>
          </a:p>
          <a:p>
            <a:pPr marL="0" indent="0">
              <a:buNone/>
            </a:pPr>
            <a:r>
              <a:rPr lang="ru-RU" sz="2400" dirty="0" smtClean="0"/>
              <a:t>Сайт (</a:t>
            </a:r>
            <a:r>
              <a:rPr lang="ru-RU" sz="1600" dirty="0">
                <a:hlinkClick r:id="rId2"/>
              </a:rPr>
              <a:t>Приказ </a:t>
            </a:r>
            <a:r>
              <a:rPr lang="ru-RU" sz="1600" dirty="0" err="1">
                <a:hlinkClick r:id="rId2"/>
              </a:rPr>
              <a:t>Рособрнадзора</a:t>
            </a:r>
            <a:r>
              <a:rPr lang="ru-RU" sz="1600" dirty="0">
                <a:hlinkClick r:id="rId2"/>
              </a:rPr>
              <a:t> от 04.08.2023 №1493</a:t>
            </a:r>
            <a:r>
              <a:rPr lang="ru-RU" sz="1600" dirty="0"/>
              <a:t> 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</a:t>
            </a:r>
            <a:r>
              <a:rPr lang="ru-RU" sz="1600" dirty="0" smtClean="0"/>
              <a:t>»)</a:t>
            </a: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E6C9AE-7A95-880C-8DE2-D6B70212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989F0F-A647-C30A-5A37-72624271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0C2F9-4170-58E9-1122-989A9DC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06" y="1355602"/>
            <a:ext cx="3972367" cy="100699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Что новенького было в 2024 году?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E6C9AE-7A95-880C-8DE2-D6B70212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33" y="409700"/>
            <a:ext cx="4528131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DB9BFC-C956-A066-77A4-F753F85C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6308A-0663-2F82-3215-1EB43EE8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88" y="127590"/>
            <a:ext cx="10515600" cy="8506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005B7E"/>
                </a:solidFill>
              </a:rPr>
              <a:t>Самообследование</a:t>
            </a:r>
            <a:r>
              <a:rPr lang="ru-RU" sz="3600" b="1" dirty="0" smtClean="0">
                <a:solidFill>
                  <a:srgbClr val="005B7E"/>
                </a:solidFill>
              </a:rPr>
              <a:t>. Требования Пр. </a:t>
            </a:r>
            <a:r>
              <a:rPr lang="ru-RU" sz="3600" b="1" dirty="0" err="1" smtClean="0">
                <a:solidFill>
                  <a:srgbClr val="005B7E"/>
                </a:solidFill>
              </a:rPr>
              <a:t>МинОбрНауки</a:t>
            </a:r>
            <a:endParaRPr lang="ru-RU" sz="3600" b="1" dirty="0">
              <a:solidFill>
                <a:srgbClr val="005B7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F0C6AF-97ED-280B-31D0-D63190499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978195"/>
            <a:ext cx="11546958" cy="51987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  <a:tabLst>
                <a:tab pos="270510" algn="l"/>
              </a:tabLst>
            </a:pPr>
            <a:r>
              <a:rPr lang="ru-RU" sz="2400" dirty="0"/>
              <a:t>Показатели деятельности ОО** включают в себя разделы (п. 6 №462):</a:t>
            </a:r>
          </a:p>
          <a:p>
            <a:pPr marL="457200" lvl="1" indent="0" algn="just">
              <a:lnSpc>
                <a:spcPct val="110000"/>
              </a:lnSpc>
              <a:buNone/>
              <a:tabLst>
                <a:tab pos="270510" algn="l"/>
              </a:tabLst>
            </a:pPr>
            <a:r>
              <a:rPr lang="ru-RU" dirty="0"/>
              <a:t>•	Образовательная деятельность</a:t>
            </a:r>
          </a:p>
          <a:p>
            <a:pPr marL="457200" lvl="1" indent="0" algn="just">
              <a:lnSpc>
                <a:spcPct val="110000"/>
              </a:lnSpc>
              <a:buNone/>
              <a:tabLst>
                <a:tab pos="270510" algn="l"/>
              </a:tabLst>
            </a:pPr>
            <a:r>
              <a:rPr lang="ru-RU" dirty="0"/>
              <a:t>•	Инфраструктура</a:t>
            </a: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  <a:tabLst>
                <a:tab pos="270510" algn="l"/>
              </a:tabLst>
            </a:pPr>
            <a:r>
              <a:rPr lang="ru-RU" sz="2400" dirty="0"/>
              <a:t>Результаты самообследования организации оформлены в виде отчета, включающего аналитическую часть и результаты анализа показателей деятельности организации, подлежащей самообследованию (п. 7 №462).</a:t>
            </a: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  <a:tabLst>
                <a:tab pos="270510" algn="l"/>
              </a:tabLst>
            </a:pPr>
            <a:r>
              <a:rPr lang="ru-RU" sz="2400" dirty="0"/>
              <a:t>Отчетным периодом является предшествующий самообследованию календарный год (п. 7 №462).</a:t>
            </a: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  <a:tabLst>
                <a:tab pos="270510" algn="l"/>
              </a:tabLst>
            </a:pPr>
            <a:r>
              <a:rPr lang="ru-RU" sz="2400" dirty="0"/>
              <a:t>Отчет подписан руководителем ОО и заверен ее печатью (п. 7 №462).</a:t>
            </a: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  <a:tabLst>
                <a:tab pos="270510" algn="l"/>
              </a:tabLst>
            </a:pPr>
            <a:r>
              <a:rPr lang="ru-RU" sz="2400" dirty="0"/>
              <a:t>Отчет размещен на официальном сайте организации в сети "Интернет" и направлен учредителю не позднее 20 апреля текущего года (п. 8 №462).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F47926E-C1DC-5DE2-843B-2C8508B4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08523DE-A760-432A-B3D1-7B2F10CCF69C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5291"/>
          <a:stretch/>
        </p:blipFill>
        <p:spPr>
          <a:xfrm>
            <a:off x="616178" y="866550"/>
            <a:ext cx="10792249" cy="575359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04281" y="82391"/>
            <a:ext cx="4826330" cy="7392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5B7E"/>
                </a:solidFill>
              </a:rPr>
              <a:t>Как принять отчет?</a:t>
            </a:r>
          </a:p>
        </p:txBody>
      </p:sp>
      <p:cxnSp>
        <p:nvCxnSpPr>
          <p:cNvPr id="9" name="Прямая соединительная линия 8"/>
          <p:cNvCxnSpPr>
            <a:stCxn id="6" idx="0"/>
            <a:endCxn id="6" idx="2"/>
          </p:cNvCxnSpPr>
          <p:nvPr/>
        </p:nvCxnSpPr>
        <p:spPr>
          <a:xfrm>
            <a:off x="6012303" y="866550"/>
            <a:ext cx="0" cy="5753594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99702" y="902524"/>
            <a:ext cx="453206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39381" y="821671"/>
            <a:ext cx="453206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2" name="Счетверенная стрелка 1"/>
          <p:cNvSpPr/>
          <p:nvPr/>
        </p:nvSpPr>
        <p:spPr>
          <a:xfrm rot="2666400">
            <a:off x="6931439" y="1623744"/>
            <a:ext cx="3970638" cy="3797643"/>
          </a:xfrm>
          <a:prstGeom prst="quadArrow">
            <a:avLst>
              <a:gd name="adj1" fmla="val 22500"/>
              <a:gd name="adj2" fmla="val 5538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BCC3C2-E10C-7B1A-4D75-66B104A6B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8A215A-28F3-0924-7D3F-E36D12F3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Проблемы при подготовке отчетов о результатах самообследования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617618-CB4F-A2DD-C386-719AD2AB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65" y="1468582"/>
            <a:ext cx="10840053" cy="51400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1. Создание отчетов без учета требований законодательства.</a:t>
            </a:r>
          </a:p>
          <a:p>
            <a:pPr marL="0" indent="0" algn="just">
              <a:buNone/>
            </a:pPr>
            <a:r>
              <a:rPr lang="ru-RU" dirty="0"/>
              <a:t>2. Отсутствие «адекватных» выводов по результатам анализа.</a:t>
            </a:r>
          </a:p>
          <a:p>
            <a:pPr marL="0" indent="0" algn="just">
              <a:buNone/>
            </a:pPr>
            <a:r>
              <a:rPr lang="ru-RU" dirty="0"/>
              <a:t>3. Задачи по результатам анализа не соответствуют выявленным проблемам.</a:t>
            </a:r>
          </a:p>
          <a:p>
            <a:pPr marL="0" indent="0" algn="just">
              <a:buNone/>
            </a:pPr>
            <a:r>
              <a:rPr lang="ru-RU" dirty="0"/>
              <a:t>4. В отчете по указанным в законодательстве вопросам представлена только статистика.</a:t>
            </a:r>
          </a:p>
          <a:p>
            <a:pPr marL="0" indent="0" algn="just">
              <a:buNone/>
            </a:pPr>
            <a:r>
              <a:rPr lang="ru-RU" dirty="0"/>
              <a:t>5. Не проводится никакой аналитической работы по оценке эффективности проделанной работы.</a:t>
            </a:r>
          </a:p>
          <a:p>
            <a:pPr marL="0" indent="0" algn="just">
              <a:buNone/>
            </a:pPr>
            <a:r>
              <a:rPr lang="ru-RU" dirty="0"/>
              <a:t>6. Перегруженность отчёта лишней информацией.</a:t>
            </a:r>
          </a:p>
          <a:p>
            <a:pPr marL="0" indent="0" algn="just">
              <a:buNone/>
            </a:pPr>
            <a:r>
              <a:rPr lang="ru-RU" dirty="0"/>
              <a:t>7. Отсутствие управленческих решений.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CC301-3405-03EB-54EE-A733B753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/>
              <a:t>Пусть Ваше отчет о результатах самообследования будет признан лучшим!!!</a:t>
            </a:r>
            <a:endParaRPr lang="ru-RU" sz="32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25</a:t>
            </a:fld>
            <a:endParaRPr lang="ru-RU"/>
          </a:p>
        </p:txBody>
      </p:sp>
      <p:pic>
        <p:nvPicPr>
          <p:cNvPr id="1026" name="Picture 2" descr="Результаты самообследования | МБОУ &quot;Школа №74 Уф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/>
          <a:stretch/>
        </p:blipFill>
        <p:spPr bwMode="auto">
          <a:xfrm>
            <a:off x="4401004" y="3259777"/>
            <a:ext cx="3341665" cy="20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DE4AAF-E9E9-CA09-D93B-DA6C58B47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82063A-848B-8DC1-AD89-E47BD21C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24" y="2094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Самообследование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855EBF-A81B-6A4D-A2AE-EAD33EA19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865" y="1825625"/>
            <a:ext cx="9783096" cy="4351338"/>
          </a:xfrm>
        </p:spPr>
        <p:txBody>
          <a:bodyPr/>
          <a:lstStyle/>
          <a:p>
            <a:pPr algn="just"/>
            <a:r>
              <a:rPr lang="ru-RU" sz="2400" dirty="0"/>
              <a:t>Пункт 3 части 2 статьи 29 Федерального закона от 29.12.2012 </a:t>
            </a:r>
            <a:br>
              <a:rPr lang="ru-RU" sz="2400" dirty="0"/>
            </a:br>
            <a:r>
              <a:rPr lang="ru-RU" sz="2400" dirty="0"/>
              <a:t>№ 273-ФЗ «Об образовании в РФ»;</a:t>
            </a:r>
          </a:p>
          <a:p>
            <a:pPr algn="just"/>
            <a:r>
              <a:rPr lang="ru-RU" sz="2400" dirty="0"/>
              <a:t>Приказ Минобрнауки России от 14.06.2013 № 462 </a:t>
            </a:r>
            <a:br>
              <a:rPr lang="ru-RU" sz="2400" dirty="0"/>
            </a:br>
            <a:r>
              <a:rPr lang="ru-RU" sz="2400" dirty="0"/>
              <a:t>«Об утверждении порядка проведения самообследования образовательной организацией»;</a:t>
            </a:r>
          </a:p>
          <a:p>
            <a:pPr algn="just"/>
            <a:r>
              <a:rPr lang="ru-RU" sz="2400" dirty="0"/>
              <a:t>Приложение № 2 к приказу Минобрнауки России </a:t>
            </a:r>
            <a:br>
              <a:rPr lang="ru-RU" sz="2400" dirty="0"/>
            </a:br>
            <a:r>
              <a:rPr lang="ru-RU" sz="2400" dirty="0"/>
              <a:t>от 10.12.2013 № 1324 «Об утверждении показателей деятельности образовательной организации, подлежащей самообследованию».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C8EE03-4E02-70C7-44E5-8B36EC01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77" y="1173480"/>
            <a:ext cx="11616804" cy="511527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44880" y="-1520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5B7E"/>
                </a:solidFill>
              </a:rPr>
              <a:t>Практитка</a:t>
            </a:r>
            <a:r>
              <a:rPr lang="ru-RU" sz="3600" b="1" dirty="0">
                <a:solidFill>
                  <a:srgbClr val="005B7E"/>
                </a:solidFill>
              </a:rPr>
              <a:t> 1.1 Как назвать документ?</a:t>
            </a:r>
          </a:p>
        </p:txBody>
      </p:sp>
      <p:sp>
        <p:nvSpPr>
          <p:cNvPr id="2" name="Овал 1"/>
          <p:cNvSpPr/>
          <p:nvPr/>
        </p:nvSpPr>
        <p:spPr>
          <a:xfrm>
            <a:off x="300877" y="1098468"/>
            <a:ext cx="453206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2299890" y="2634343"/>
            <a:ext cx="453206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4811522" y="1248492"/>
            <a:ext cx="453206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5976077" y="3780312"/>
            <a:ext cx="453206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8610600" y="1248492"/>
            <a:ext cx="453206" cy="415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B792166-98A2-C080-BADF-20599F929C36}"/>
              </a:ext>
            </a:extLst>
          </p:cNvPr>
          <p:cNvSpPr/>
          <p:nvPr/>
        </p:nvSpPr>
        <p:spPr>
          <a:xfrm>
            <a:off x="944880" y="2634343"/>
            <a:ext cx="3263326" cy="396310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5D2E940-79FC-E1D9-1DFA-6901F65E6B70}"/>
              </a:ext>
            </a:extLst>
          </p:cNvPr>
          <p:cNvSpPr/>
          <p:nvPr/>
        </p:nvSpPr>
        <p:spPr>
          <a:xfrm>
            <a:off x="5718296" y="3482166"/>
            <a:ext cx="3345510" cy="323931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DE93F2-2A0E-05C4-05E4-38807D5192EE}"/>
              </a:ext>
            </a:extLst>
          </p:cNvPr>
          <p:cNvCxnSpPr>
            <a:cxnSpLocks/>
          </p:cNvCxnSpPr>
          <p:nvPr/>
        </p:nvCxnSpPr>
        <p:spPr>
          <a:xfrm>
            <a:off x="4518837" y="999460"/>
            <a:ext cx="286015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514AFF9-5479-FF23-FE0F-055F4916D688}"/>
              </a:ext>
            </a:extLst>
          </p:cNvPr>
          <p:cNvCxnSpPr/>
          <p:nvPr/>
        </p:nvCxnSpPr>
        <p:spPr>
          <a:xfrm>
            <a:off x="4520722" y="1010093"/>
            <a:ext cx="0" cy="37213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5DBD9AD-6C6F-18B8-9808-F45BF05E80D3}"/>
              </a:ext>
            </a:extLst>
          </p:cNvPr>
          <p:cNvCxnSpPr/>
          <p:nvPr/>
        </p:nvCxnSpPr>
        <p:spPr>
          <a:xfrm>
            <a:off x="4518837" y="4731488"/>
            <a:ext cx="1199459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61F264F1-85A8-8716-BDD0-3B03A8FC66F7}"/>
              </a:ext>
            </a:extLst>
          </p:cNvPr>
          <p:cNvCxnSpPr>
            <a:cxnSpLocks/>
          </p:cNvCxnSpPr>
          <p:nvPr/>
        </p:nvCxnSpPr>
        <p:spPr>
          <a:xfrm>
            <a:off x="7378995" y="1010093"/>
            <a:ext cx="12056" cy="242954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D99AF5D-D0C8-1358-CC14-25D1E8E032C7}"/>
              </a:ext>
            </a:extLst>
          </p:cNvPr>
          <p:cNvCxnSpPr>
            <a:cxnSpLocks/>
          </p:cNvCxnSpPr>
          <p:nvPr/>
        </p:nvCxnSpPr>
        <p:spPr>
          <a:xfrm>
            <a:off x="8394267" y="822261"/>
            <a:ext cx="346495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716C80F4-3D92-1655-AFBD-5DAC3713E4C2}"/>
              </a:ext>
            </a:extLst>
          </p:cNvPr>
          <p:cNvCxnSpPr>
            <a:cxnSpLocks/>
          </p:cNvCxnSpPr>
          <p:nvPr/>
        </p:nvCxnSpPr>
        <p:spPr>
          <a:xfrm>
            <a:off x="8394268" y="832894"/>
            <a:ext cx="0" cy="2649272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0C5E927-642D-B91E-EC2F-1DE17A30944A}"/>
              </a:ext>
            </a:extLst>
          </p:cNvPr>
          <p:cNvCxnSpPr>
            <a:cxnSpLocks/>
          </p:cNvCxnSpPr>
          <p:nvPr/>
        </p:nvCxnSpPr>
        <p:spPr>
          <a:xfrm>
            <a:off x="9063806" y="5516880"/>
            <a:ext cx="27621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281A1515-8C3B-5EF2-3405-CDB088EE094A}"/>
              </a:ext>
            </a:extLst>
          </p:cNvPr>
          <p:cNvCxnSpPr>
            <a:cxnSpLocks/>
          </p:cNvCxnSpPr>
          <p:nvPr/>
        </p:nvCxnSpPr>
        <p:spPr>
          <a:xfrm>
            <a:off x="11825910" y="822261"/>
            <a:ext cx="0" cy="469461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четверенная стрелка 11"/>
          <p:cNvSpPr/>
          <p:nvPr/>
        </p:nvSpPr>
        <p:spPr>
          <a:xfrm rot="2697619">
            <a:off x="1237617" y="1099721"/>
            <a:ext cx="1590857" cy="1567867"/>
          </a:xfrm>
          <a:prstGeom prst="quadArrow">
            <a:avLst>
              <a:gd name="adj1" fmla="val 16067"/>
              <a:gd name="adj2" fmla="val 9149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четверенная стрелка 20"/>
          <p:cNvSpPr/>
          <p:nvPr/>
        </p:nvSpPr>
        <p:spPr>
          <a:xfrm rot="2697619">
            <a:off x="5053069" y="1972939"/>
            <a:ext cx="1590857" cy="1567867"/>
          </a:xfrm>
          <a:prstGeom prst="quadArrow">
            <a:avLst>
              <a:gd name="adj1" fmla="val 16067"/>
              <a:gd name="adj2" fmla="val 9149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четверенная стрелка 25"/>
          <p:cNvSpPr/>
          <p:nvPr/>
        </p:nvSpPr>
        <p:spPr>
          <a:xfrm rot="2697619">
            <a:off x="9426610" y="1912916"/>
            <a:ext cx="1590857" cy="1567867"/>
          </a:xfrm>
          <a:prstGeom prst="quadArrow">
            <a:avLst>
              <a:gd name="adj1" fmla="val 16067"/>
              <a:gd name="adj2" fmla="val 9149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четверенная стрелка 26"/>
          <p:cNvSpPr/>
          <p:nvPr/>
        </p:nvSpPr>
        <p:spPr>
          <a:xfrm rot="2697619">
            <a:off x="6568189" y="4455646"/>
            <a:ext cx="1590857" cy="1567867"/>
          </a:xfrm>
          <a:prstGeom prst="quadArrow">
            <a:avLst>
              <a:gd name="adj1" fmla="val 16067"/>
              <a:gd name="adj2" fmla="val 9149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5B7E"/>
                </a:solidFill>
              </a:rPr>
              <a:t>Как </a:t>
            </a:r>
            <a:r>
              <a:rPr lang="ru-RU" sz="3600" b="1" dirty="0">
                <a:solidFill>
                  <a:srgbClr val="005B7E"/>
                </a:solidFill>
              </a:rPr>
              <a:t>назвать документ?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37217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п. 7. № 462. Результаты самообследования организации оформляются в виде отчета, включающего аналитическую часть и результаты анализа показателей деятельности организации, подлежащей </a:t>
            </a:r>
            <a:r>
              <a:rPr lang="ru-RU" sz="2400" dirty="0" err="1" smtClean="0"/>
              <a:t>самообследованию</a:t>
            </a:r>
            <a:r>
              <a:rPr lang="ru-RU" sz="2400" dirty="0" smtClean="0"/>
              <a:t> (Пр. МИНОБР)</a:t>
            </a: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п. 3 ч. 2 № 273-ФЗ. Образовательные организации обеспечивают открытость и доступность … </a:t>
            </a:r>
            <a:r>
              <a:rPr lang="ru-RU" sz="2400" b="1" dirty="0">
                <a:solidFill>
                  <a:srgbClr val="FF0000"/>
                </a:solidFill>
              </a:rPr>
              <a:t>отчета о результатах самообследования</a:t>
            </a:r>
            <a:r>
              <a:rPr lang="ru-RU" sz="2400" dirty="0"/>
              <a:t>. </a:t>
            </a:r>
            <a:r>
              <a:rPr lang="ru-RU" sz="2400" dirty="0" smtClean="0"/>
              <a:t>(5)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20DF29-637A-327A-C05A-ADBF483D4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72A7E-D251-F48C-1AD0-8F96B123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4" y="197643"/>
            <a:ext cx="10515600" cy="8429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Самообследование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DB679D-B126-0625-AA43-342B6AFF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158240"/>
            <a:ext cx="11024191" cy="51981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  <a:tabLst>
                <a:tab pos="270510" algn="l"/>
              </a:tabLst>
            </a:pPr>
            <a:r>
              <a:rPr lang="ru-RU" sz="2200" dirty="0"/>
              <a:t>Документ называется: </a:t>
            </a:r>
            <a:r>
              <a:rPr lang="ru-RU" sz="2200" dirty="0">
                <a:solidFill>
                  <a:srgbClr val="FF0000"/>
                </a:solidFill>
              </a:rPr>
              <a:t>Отчет о результатах самообследования</a:t>
            </a:r>
            <a:r>
              <a:rPr lang="ru-RU" sz="2200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  <a:tabLst>
                <a:tab pos="270510" algn="l"/>
              </a:tabLst>
            </a:pPr>
            <a:r>
              <a:rPr lang="ru-RU" sz="2200" dirty="0"/>
              <a:t>Самообследование проводится организацией ежегодно (п. 3 №462).</a:t>
            </a: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buNone/>
              <a:tabLst>
                <a:tab pos="270510" algn="l"/>
              </a:tabLst>
            </a:pPr>
            <a:r>
              <a:rPr lang="ru-RU" sz="2200" dirty="0"/>
              <a:t>Процедура самообследования включает в себя следующие этапы </a:t>
            </a:r>
            <a:br>
              <a:rPr lang="ru-RU" sz="2200" dirty="0"/>
            </a:br>
            <a:r>
              <a:rPr lang="ru-RU" sz="2200" dirty="0"/>
              <a:t>(п. 4 №462):</a:t>
            </a:r>
          </a:p>
          <a:p>
            <a:pPr marL="457200" lvl="1" indent="0" algn="just">
              <a:lnSpc>
                <a:spcPct val="110000"/>
              </a:lnSpc>
              <a:buNone/>
              <a:tabLst>
                <a:tab pos="270510" algn="l"/>
              </a:tabLst>
            </a:pPr>
            <a:r>
              <a:rPr lang="ru-RU" sz="2200" dirty="0"/>
              <a:t>- планирование и подготовку работ по самообследованию организации;</a:t>
            </a:r>
          </a:p>
          <a:p>
            <a:pPr marL="457200" lvl="1" indent="0" algn="just">
              <a:lnSpc>
                <a:spcPct val="110000"/>
              </a:lnSpc>
              <a:buNone/>
              <a:tabLst>
                <a:tab pos="270510" algn="l"/>
              </a:tabLst>
            </a:pPr>
            <a:r>
              <a:rPr lang="ru-RU" sz="2200" dirty="0"/>
              <a:t>- организацию и проведение самообследования в организации;</a:t>
            </a:r>
          </a:p>
          <a:p>
            <a:pPr marL="457200" lvl="1" indent="0" algn="just">
              <a:lnSpc>
                <a:spcPct val="110000"/>
              </a:lnSpc>
              <a:buNone/>
              <a:tabLst>
                <a:tab pos="270510" algn="l"/>
              </a:tabLst>
            </a:pPr>
            <a:r>
              <a:rPr lang="ru-RU" sz="2200" dirty="0"/>
              <a:t>- обобщение полученных результатов и на их основе формирование отчета;</a:t>
            </a:r>
          </a:p>
          <a:p>
            <a:pPr lvl="1" algn="just">
              <a:lnSpc>
                <a:spcPct val="110000"/>
              </a:lnSpc>
              <a:buFontTx/>
              <a:buChar char="-"/>
              <a:tabLst>
                <a:tab pos="270510" algn="l"/>
              </a:tabLst>
            </a:pPr>
            <a:r>
              <a:rPr lang="ru-RU" sz="2200" dirty="0"/>
              <a:t>рассмотрение отчета органом управления организации, </a:t>
            </a:r>
            <a:br>
              <a:rPr lang="ru-RU" sz="2200" dirty="0"/>
            </a:br>
            <a:r>
              <a:rPr lang="ru-RU" sz="2200" dirty="0"/>
              <a:t>к компетенции которого относится решение данного вопроса.</a:t>
            </a:r>
          </a:p>
          <a:p>
            <a:pPr marL="0" lvl="1" indent="0" algn="just">
              <a:lnSpc>
                <a:spcPct val="110000"/>
              </a:lnSpc>
              <a:buNone/>
              <a:tabLst>
                <a:tab pos="270510" algn="l"/>
              </a:tabLst>
            </a:pPr>
            <a:r>
              <a:rPr lang="ru-RU" sz="2200" dirty="0"/>
              <a:t>Сроки, форма проведения самообследования, состав лиц, привлекаемых для его проведения, определяются ОО самостоятельно (п. 5 №462).</a:t>
            </a:r>
          </a:p>
          <a:p>
            <a:pPr marL="0" lvl="1" indent="0" algn="just">
              <a:lnSpc>
                <a:spcPct val="110000"/>
              </a:lnSpc>
              <a:buNone/>
              <a:tabLst>
                <a:tab pos="270510" algn="l"/>
              </a:tabLst>
            </a:pPr>
            <a:endParaRPr lang="ru-RU" sz="2200" dirty="0"/>
          </a:p>
          <a:p>
            <a:pPr marL="0" indent="0" algn="just">
              <a:buNone/>
              <a:tabLst>
                <a:tab pos="270510" algn="l"/>
              </a:tabLst>
            </a:pP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79D2D6-DB3D-6F53-58DC-C9F6BDBB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5B7E"/>
                </a:solidFill>
              </a:rPr>
              <a:t>Пример приказа о проведении СО и утверждении отчета о результатах СО.</a:t>
            </a:r>
            <a:endParaRPr lang="ru-RU" sz="3600" b="1" dirty="0">
              <a:solidFill>
                <a:srgbClr val="005B7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627" t="14805" r="34448" b="15411"/>
          <a:stretch/>
        </p:blipFill>
        <p:spPr>
          <a:xfrm>
            <a:off x="1062842" y="1258784"/>
            <a:ext cx="3770416" cy="4785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06" y="1258784"/>
            <a:ext cx="4424841" cy="52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2DF79E-5A59-238C-810C-A42DAE61B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B5B3AA-8E91-0CE5-5797-AE8BD749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5B7E"/>
                </a:solidFill>
              </a:rPr>
              <a:t>Организационный совет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91FB1D-FEAC-95D4-637F-4975860B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georgia_numerals"/>
              </a:rPr>
              <a:t>Заранее дайте исполнителям список используемых сокращений, формат, в котором должен быть представлен текст, — шрифт, поля, используемые способы визуализации — таблицы, графики и требования, как их оформить.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georgia_numerals"/>
              </a:rPr>
              <a:t>20 идей эффективной визуализации данных. </a:t>
            </a:r>
            <a:r>
              <a:rPr lang="en-US" dirty="0">
                <a:solidFill>
                  <a:srgbClr val="000000"/>
                </a:solidFill>
                <a:latin typeface="georgia_numerals"/>
                <a:hlinkClick r:id="rId2"/>
              </a:rPr>
              <a:t>https://www.uprock.ru/articles/20-idey-effektivnoy-vizualizacii-dannyh</a:t>
            </a:r>
            <a:endParaRPr lang="ru-RU" dirty="0">
              <a:solidFill>
                <a:srgbClr val="000000"/>
              </a:solidFill>
              <a:latin typeface="georgia_numerals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georgia_numerals"/>
              </a:rPr>
              <a:t>11 правил визуализации данных. </a:t>
            </a:r>
            <a:r>
              <a:rPr lang="en-US" dirty="0">
                <a:solidFill>
                  <a:srgbClr val="000000"/>
                </a:solidFill>
                <a:latin typeface="georgia_numerals"/>
                <a:hlinkClick r:id="rId3"/>
              </a:rPr>
              <a:t>https://habr.com/ru/companies/netologyru/articles/341364/</a:t>
            </a:r>
            <a:endParaRPr lang="ru-RU" b="0" i="0" dirty="0">
              <a:solidFill>
                <a:srgbClr val="000000"/>
              </a:solidFill>
              <a:effectLst/>
              <a:latin typeface="georgia_numerals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1BCF26-2F65-C63F-4321-7E4D1B7E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6979" y="434851"/>
            <a:ext cx="307086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5B7E"/>
                </a:solidFill>
              </a:rPr>
              <a:t>Пример:</a:t>
            </a:r>
            <a:br>
              <a:rPr lang="ru-RU" sz="2400" b="1" dirty="0">
                <a:solidFill>
                  <a:srgbClr val="005B7E"/>
                </a:solidFill>
              </a:rPr>
            </a:br>
            <a:r>
              <a:rPr lang="ru-RU" sz="2400" b="1" dirty="0" smtClean="0">
                <a:solidFill>
                  <a:srgbClr val="005B7E"/>
                </a:solidFill>
              </a:rPr>
              <a:t>«как не надо», извлечение </a:t>
            </a:r>
            <a:r>
              <a:rPr lang="ru-RU" sz="2400" b="1" dirty="0">
                <a:solidFill>
                  <a:srgbClr val="005B7E"/>
                </a:solidFill>
              </a:rPr>
              <a:t/>
            </a:r>
            <a:br>
              <a:rPr lang="ru-RU" sz="2400" b="1" dirty="0">
                <a:solidFill>
                  <a:srgbClr val="005B7E"/>
                </a:solidFill>
              </a:rPr>
            </a:br>
            <a:r>
              <a:rPr lang="ru-RU" sz="2400" b="1" dirty="0">
                <a:solidFill>
                  <a:srgbClr val="005B7E"/>
                </a:solidFill>
              </a:rPr>
              <a:t>из отчета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41" y="336484"/>
            <a:ext cx="1504506" cy="6270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61" y="286126"/>
            <a:ext cx="1498926" cy="6321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312420"/>
            <a:ext cx="1528519" cy="6263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163" y="274955"/>
            <a:ext cx="1492678" cy="6332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625" y="243678"/>
            <a:ext cx="1450654" cy="6332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b="978"/>
          <a:stretch/>
        </p:blipFill>
        <p:spPr>
          <a:xfrm>
            <a:off x="9010777" y="2356957"/>
            <a:ext cx="1481632" cy="4112423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23DE-A760-432A-B3D1-7B2F10CCF6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822</Words>
  <Application>Microsoft Office PowerPoint</Application>
  <PresentationFormat>Широкоэкранный</PresentationFormat>
  <Paragraphs>176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georgia_numerals</vt:lpstr>
      <vt:lpstr>Times New Roman</vt:lpstr>
      <vt:lpstr>Тема Office</vt:lpstr>
      <vt:lpstr>Самообследование ОО:  подходы к оценке и анализу качества образования</vt:lpstr>
      <vt:lpstr>Содержание:</vt:lpstr>
      <vt:lpstr>Самообследование</vt:lpstr>
      <vt:lpstr>Практитка 1.1 Как назвать документ?</vt:lpstr>
      <vt:lpstr>Как назвать документ?</vt:lpstr>
      <vt:lpstr>Самообследование</vt:lpstr>
      <vt:lpstr>Пример приказа о проведении СО и утверждении отчета о результатах СО.</vt:lpstr>
      <vt:lpstr>Организационный совет</vt:lpstr>
      <vt:lpstr>Пример: «как не надо», извлечение  из отчета</vt:lpstr>
      <vt:lpstr>Пример</vt:lpstr>
      <vt:lpstr>Памятка для визуализации отчета</vt:lpstr>
      <vt:lpstr>Объем</vt:lpstr>
      <vt:lpstr>Самообследование: структура</vt:lpstr>
      <vt:lpstr>Чек-лист</vt:lpstr>
      <vt:lpstr>Раздел «Функционирование ВСОКО». </vt:lpstr>
      <vt:lpstr>Раздел «Функционирование ВСОКО»</vt:lpstr>
      <vt:lpstr>Примерное содержание подраздела «Функционирование ВСОКО» </vt:lpstr>
      <vt:lpstr>Примерное содержание подраздела «Функционирование ВСОКО» </vt:lpstr>
      <vt:lpstr>Примерное содержание подраздела «Функционирование ВСОКО» </vt:lpstr>
      <vt:lpstr>Что нового было в 2024 году? Имеет смысл отразить в отчете.</vt:lpstr>
      <vt:lpstr>Что новенького было в 2024 году?</vt:lpstr>
      <vt:lpstr>Самообследование. Требования Пр. МинОбрНауки</vt:lpstr>
      <vt:lpstr>Презентация PowerPoint</vt:lpstr>
      <vt:lpstr>Проблемы при подготовке отчетов о результатах самообследования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С. Антипова</dc:creator>
  <cp:lastModifiedBy>OEM</cp:lastModifiedBy>
  <cp:revision>106</cp:revision>
  <cp:lastPrinted>2025-03-12T11:11:22Z</cp:lastPrinted>
  <dcterms:created xsi:type="dcterms:W3CDTF">2024-11-13T09:32:30Z</dcterms:created>
  <dcterms:modified xsi:type="dcterms:W3CDTF">2025-03-17T12:07:56Z</dcterms:modified>
</cp:coreProperties>
</file>